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sldIdLst>
    <p:sldId id="268" r:id="rId2"/>
    <p:sldId id="286" r:id="rId3"/>
    <p:sldId id="315" r:id="rId4"/>
    <p:sldId id="314" r:id="rId5"/>
    <p:sldId id="316" r:id="rId6"/>
    <p:sldId id="317" r:id="rId7"/>
    <p:sldId id="287" r:id="rId8"/>
    <p:sldId id="311" r:id="rId9"/>
    <p:sldId id="312" r:id="rId10"/>
    <p:sldId id="313" r:id="rId11"/>
    <p:sldId id="308" r:id="rId12"/>
    <p:sldId id="297" r:id="rId13"/>
    <p:sldId id="296" r:id="rId14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EE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6433" autoAdjust="0"/>
  </p:normalViewPr>
  <p:slideViewPr>
    <p:cSldViewPr snapToGrid="0" showGuides="1">
      <p:cViewPr varScale="1">
        <p:scale>
          <a:sx n="144" d="100"/>
          <a:sy n="144" d="100"/>
        </p:scale>
        <p:origin x="704" y="184"/>
      </p:cViewPr>
      <p:guideLst/>
    </p:cSldViewPr>
  </p:slideViewPr>
  <p:outlineViewPr>
    <p:cViewPr>
      <p:scale>
        <a:sx n="33" d="100"/>
        <a:sy n="33" d="100"/>
      </p:scale>
      <p:origin x="0" y="-397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6919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2E6D6-8074-B014-EFE8-AB9BCF323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9DFDC8C-4C66-7B3E-241C-0901898E1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1F1D3E1-5571-6DE5-221D-BB1190155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6FB516-FAD4-3190-DD7E-3D2D9B62BC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708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2E1E5-003F-6472-4877-02EF48F7A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D3212FE-3406-A9D0-3D74-71FAA7FD6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FED1D70-F5AF-A6B5-8678-106CFEAEC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3AB814C-F1A6-C846-7380-7552B4ACF4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8027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28E76-2AEC-DE34-8239-D30CAB505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4E59798-A925-F631-D7E1-3CB5BC1EDA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75A1B54-A160-9F8A-3CAF-DC7FEF615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5733125-A8E7-E7A0-6605-C2214C2419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1733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C4AD1-E24D-C270-41BD-367184CC1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00D3711-C5BE-C857-DB4E-B6FE22FCA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829B2AA-ED39-6457-4FE2-BEED94059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35EA6F0-7F18-D559-2317-7176F8011E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6872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E3C3B-4E5A-80B6-DF23-44504F8F8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5E6D09A-B547-DB81-F092-ED4EFD3DC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4BDD9BB-6504-F6FC-2048-692D896A9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173EB44-9BF0-0751-C1E4-9E9E60B4AA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39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37A5A-F777-4153-D130-448F41A04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E3B2828-53E6-4301-63B0-C1B286D48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25C0D96-E15D-6C10-7A47-AE3C7507A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E78F74-C07B-1579-C66B-633C14C782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5667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C655C-C158-B95E-3963-B29E230BF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0427693-1EC6-F500-4342-698FE7D94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07E6970-2208-F338-6B38-2A2178A6D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FAB5824-71B6-0E06-C057-FB001D3EA8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8955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096E8-6D34-21BF-3892-649CBC9BD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EDBC355-FB57-643C-5D3B-6C2D19E8C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1223082-48B1-EF68-3B9C-6E477F551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B13ED95-6DB7-94F0-6522-D43DBFC60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46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23B77-DD4E-EDEC-B602-517419117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F19B8EB-9E7D-77CA-A2A1-8A335E8A7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E61CF40-25EE-7CC5-91A5-69E97BCB2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C96F315-BA95-019B-AA62-34A74A9E8A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0962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D2AA8-F049-47BA-B6D3-3DC9B460E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9FE9A48-1BCC-855F-5D80-CF1D114B6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A5230CD-0205-EE8A-A4FC-6B4182C47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3866266-993E-D45F-7759-CBA88F974A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083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B11CF-743B-797D-131A-AB697D41B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890728F-D465-80E2-F300-20CCBEC926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A6A4663-A32A-9140-3124-BF550BCF2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7C6D3E-4385-0EA2-D86E-C0869F13B2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8376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704AF-B302-8B99-2867-6509640E3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0BE29CC-6DD2-DA5F-30FF-46D0BDDEE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FA88A8D-262A-DE35-F462-ECB1FAD71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D522349-145B-7DBD-85F8-70ED8C61F4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0298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 dirty="0"/>
              <a:t>Sample slide with table and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 dirty="0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27pt headline on a slide with three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Dynamic Graph Visualization on WebGL</a:t>
            </a:r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Guangyu</a:t>
            </a:r>
            <a:r>
              <a:rPr lang="en-GB" dirty="0"/>
              <a:t> 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6E0E7-79AF-A8D4-0170-3967D9924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N" dirty="0"/>
              <a:t>Visualization Group</a:t>
            </a:r>
          </a:p>
        </p:txBody>
      </p:sp>
    </p:spTree>
    <p:extLst>
      <p:ext uri="{BB962C8B-B14F-4D97-AF65-F5344CB8AC3E}">
        <p14:creationId xmlns:p14="http://schemas.microsoft.com/office/powerpoint/2010/main" val="13470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70050-5467-A6FB-EB6B-8D6B05C3E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069A83-CD5B-A5BE-AB2F-EAE7C6CE0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6DAF7E3-B4A8-0916-95B3-F070CDAE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2927C811-6B4E-46DD-3A28-0A3A13810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6516618" cy="539038"/>
          </a:xfrm>
        </p:spPr>
        <p:txBody>
          <a:bodyPr/>
          <a:lstStyle/>
          <a:p>
            <a:r>
              <a:rPr lang="en-GB" sz="2400" b="1" dirty="0"/>
              <a:t>Improvement</a:t>
            </a:r>
          </a:p>
        </p:txBody>
      </p:sp>
      <p:sp>
        <p:nvSpPr>
          <p:cNvPr id="4" name="Tijdelijke aanduiding voor inhoud 14">
            <a:extLst>
              <a:ext uri="{FF2B5EF4-FFF2-40B4-BE49-F238E27FC236}">
                <a16:creationId xmlns:a16="http://schemas.microsoft.com/office/drawing/2014/main" id="{4471A72C-CC37-7BE2-AF44-86827A065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0199" y="948376"/>
            <a:ext cx="6090945" cy="3353280"/>
          </a:xfrm>
        </p:spPr>
        <p:txBody>
          <a:bodyPr>
            <a:normAutofit/>
          </a:bodyPr>
          <a:lstStyle/>
          <a:p>
            <a:pPr lvl="2">
              <a:spcAft>
                <a:spcPts val="600"/>
              </a:spcAft>
            </a:pPr>
            <a:r>
              <a:rPr lang="en-GB" sz="1950" dirty="0"/>
              <a:t>Exploiting WebGL Parallel Computation on Node Repulsion</a:t>
            </a:r>
          </a:p>
          <a:p>
            <a:pPr lvl="3">
              <a:spcAft>
                <a:spcPts val="600"/>
              </a:spcAft>
            </a:pPr>
            <a:r>
              <a:rPr lang="en-GB" sz="1600" dirty="0"/>
              <a:t>Split force calculation to each node and compute parallelly </a:t>
            </a:r>
          </a:p>
          <a:p>
            <a:pPr lvl="2">
              <a:spcAft>
                <a:spcPts val="600"/>
              </a:spcAft>
            </a:pPr>
            <a:r>
              <a:rPr lang="en-US" sz="1950" dirty="0"/>
              <a:t>Hyperparameter Tuning</a:t>
            </a:r>
          </a:p>
          <a:p>
            <a:pPr lvl="3">
              <a:spcAft>
                <a:spcPts val="600"/>
              </a:spcAft>
            </a:pPr>
            <a:r>
              <a:rPr lang="en-US" sz="1600" dirty="0" err="1">
                <a:latin typeface="URWPalladioL"/>
              </a:rPr>
              <a:t>AutoTau</a:t>
            </a:r>
            <a:endParaRPr lang="en-US" sz="1600" dirty="0">
              <a:solidFill>
                <a:srgbClr val="000000"/>
              </a:solidFill>
              <a:latin typeface="-webkit-standard"/>
              <a:ea typeface="Cambria Math" panose="02040503050406030204" pitchFamily="18" charset="0"/>
            </a:endParaRPr>
          </a:p>
          <a:p>
            <a:pPr lvl="2">
              <a:spcAft>
                <a:spcPts val="600"/>
              </a:spcAft>
            </a:pPr>
            <a:r>
              <a:rPr lang="en-GB" sz="1950" dirty="0"/>
              <a:t>Initial Replacement</a:t>
            </a:r>
          </a:p>
          <a:p>
            <a:pPr lvl="3">
              <a:spcAft>
                <a:spcPts val="600"/>
              </a:spcAft>
            </a:pPr>
            <a:r>
              <a:rPr lang="en-GB" sz="1600" dirty="0"/>
              <a:t>Pre-calculation the average connection of nodes and make cluster initially.</a:t>
            </a:r>
          </a:p>
        </p:txBody>
      </p:sp>
    </p:spTree>
    <p:extLst>
      <p:ext uri="{BB962C8B-B14F-4D97-AF65-F5344CB8AC3E}">
        <p14:creationId xmlns:p14="http://schemas.microsoft.com/office/powerpoint/2010/main" val="320559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B3980-4162-8F21-48C0-E16D2A2D7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C0BA246-06DF-D5A8-D4E8-933C9B59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0AAC20-9501-8832-11E6-D85B3E15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0D941816-BBEC-F0D0-D14C-3E119D8C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6516618" cy="539038"/>
          </a:xfrm>
        </p:spPr>
        <p:txBody>
          <a:bodyPr/>
          <a:lstStyle/>
          <a:p>
            <a:r>
              <a:rPr lang="en-GB" sz="2400" b="1" dirty="0"/>
              <a:t>Visualization---Time-Space Cube</a:t>
            </a:r>
          </a:p>
        </p:txBody>
      </p:sp>
      <p:sp>
        <p:nvSpPr>
          <p:cNvPr id="3" name="Tijdelijke aanduiding voor inhoud 14">
            <a:extLst>
              <a:ext uri="{FF2B5EF4-FFF2-40B4-BE49-F238E27FC236}">
                <a16:creationId xmlns:a16="http://schemas.microsoft.com/office/drawing/2014/main" id="{341FFE11-5388-2E9A-AA68-6A381AAAD356}"/>
              </a:ext>
            </a:extLst>
          </p:cNvPr>
          <p:cNvSpPr txBox="1">
            <a:spLocks/>
          </p:cNvSpPr>
          <p:nvPr/>
        </p:nvSpPr>
        <p:spPr>
          <a:xfrm>
            <a:off x="200904" y="1168583"/>
            <a:ext cx="3741612" cy="24731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600"/>
              </a:spcAft>
            </a:pPr>
            <a:r>
              <a:rPr lang="en-GB" sz="1950" dirty="0"/>
              <a:t>Simple Graph with 3 nodes</a:t>
            </a:r>
          </a:p>
          <a:p>
            <a:pPr lvl="2">
              <a:spcAft>
                <a:spcPts val="600"/>
              </a:spcAft>
            </a:pPr>
            <a:endParaRPr lang="en-US" sz="2000" dirty="0">
              <a:solidFill>
                <a:srgbClr val="000000"/>
              </a:solidFill>
              <a:latin typeface="-webkit-standard"/>
            </a:endParaRPr>
          </a:p>
          <a:p>
            <a:pPr lvl="2">
              <a:spcAft>
                <a:spcPts val="600"/>
              </a:spcAft>
            </a:pPr>
            <a:endParaRPr lang="en-US" sz="2000" dirty="0">
              <a:solidFill>
                <a:srgbClr val="000000"/>
              </a:solidFill>
              <a:latin typeface="-webkit-standard"/>
            </a:endParaRPr>
          </a:p>
          <a:p>
            <a:pPr marL="0" lvl="2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1950" dirty="0"/>
          </a:p>
        </p:txBody>
      </p:sp>
      <p:sp>
        <p:nvSpPr>
          <p:cNvPr id="4" name="Tijdelijke aanduiding voor inhoud 14">
            <a:extLst>
              <a:ext uri="{FF2B5EF4-FFF2-40B4-BE49-F238E27FC236}">
                <a16:creationId xmlns:a16="http://schemas.microsoft.com/office/drawing/2014/main" id="{27B37757-DCEA-D1ED-6C71-21510E09EC3A}"/>
              </a:ext>
            </a:extLst>
          </p:cNvPr>
          <p:cNvSpPr txBox="1">
            <a:spLocks/>
          </p:cNvSpPr>
          <p:nvPr/>
        </p:nvSpPr>
        <p:spPr>
          <a:xfrm>
            <a:off x="4489050" y="1150439"/>
            <a:ext cx="3910373" cy="30717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600"/>
              </a:spcAft>
            </a:pPr>
            <a:r>
              <a:rPr lang="en-GB" sz="1950" dirty="0" err="1"/>
              <a:t>Vandebunt</a:t>
            </a:r>
            <a:r>
              <a:rPr lang="en-GB" sz="1950" dirty="0"/>
              <a:t> Dataset</a:t>
            </a:r>
          </a:p>
          <a:p>
            <a:pPr lvl="2">
              <a:spcAft>
                <a:spcPts val="600"/>
              </a:spcAft>
            </a:pPr>
            <a:endParaRPr lang="en-GB" sz="2000" dirty="0"/>
          </a:p>
        </p:txBody>
      </p:sp>
      <p:pic>
        <p:nvPicPr>
          <p:cNvPr id="15" name="Picture 14" descr="A drawing of a figure&#10;&#10;AI-generated content may be incorrect.">
            <a:extLst>
              <a:ext uri="{FF2B5EF4-FFF2-40B4-BE49-F238E27FC236}">
                <a16:creationId xmlns:a16="http://schemas.microsoft.com/office/drawing/2014/main" id="{1C124892-D881-96B3-DCC6-9BE67F785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76" y="1550503"/>
            <a:ext cx="2493447" cy="2940989"/>
          </a:xfrm>
          <a:prstGeom prst="rect">
            <a:avLst/>
          </a:prstGeom>
        </p:spPr>
      </p:pic>
      <p:pic>
        <p:nvPicPr>
          <p:cNvPr id="17" name="Picture 16" descr="A 3d model of a building&#10;&#10;AI-generated content may be incorrect.">
            <a:extLst>
              <a:ext uri="{FF2B5EF4-FFF2-40B4-BE49-F238E27FC236}">
                <a16:creationId xmlns:a16="http://schemas.microsoft.com/office/drawing/2014/main" id="{9F534C49-7553-8880-5924-2D343D7F5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447" y="1496696"/>
            <a:ext cx="2763970" cy="301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4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609B6-63FC-D944-3B40-1E3911A66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DBC0E0E-29BC-BADD-963A-E48B0A4F3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26B267-A869-2301-A429-1F5D7F6A7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2FFD7B62-C2B4-7946-1905-4701A93DF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6516618" cy="539038"/>
          </a:xfrm>
        </p:spPr>
        <p:txBody>
          <a:bodyPr/>
          <a:lstStyle/>
          <a:p>
            <a:r>
              <a:rPr lang="en-GB" sz="2400" b="1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20667-1D7B-3B5A-2C40-AABB9E7E1D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AECC3-3190-103B-216C-1B8FC196D210}"/>
              </a:ext>
            </a:extLst>
          </p:cNvPr>
          <p:cNvSpPr txBox="1"/>
          <p:nvPr/>
        </p:nvSpPr>
        <p:spPr>
          <a:xfrm>
            <a:off x="2286000" y="969292"/>
            <a:ext cx="4572000" cy="3219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CN" sz="1800" dirty="0"/>
              <a:t>Challenges:</a:t>
            </a:r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1800" dirty="0"/>
              <a:t>Computational complexity on large datasets</a:t>
            </a:r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1800" dirty="0"/>
              <a:t>Visualization quality </a:t>
            </a:r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r>
              <a:rPr lang="en-US" sz="1800" dirty="0"/>
              <a:t>Crowding: average 2D movements of the nodes</a:t>
            </a:r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r>
              <a:rPr lang="en-US" sz="1800" dirty="0"/>
              <a:t>Movement: </a:t>
            </a:r>
            <a:r>
              <a:rPr lang="en-US" sz="1800" dirty="0">
                <a:effectLst/>
                <a:latin typeface="URWPalladioL"/>
              </a:rPr>
              <a:t>times nodes pass close to each other in  animation </a:t>
            </a:r>
            <a:endParaRPr lang="en-US" sz="2000" dirty="0"/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r>
              <a:rPr lang="en-US" sz="1800" dirty="0"/>
              <a:t>Stress: measures the Euclidean distances in a graph layout preserve the shortest path distances in the original graph.</a:t>
            </a:r>
          </a:p>
        </p:txBody>
      </p:sp>
    </p:spTree>
    <p:extLst>
      <p:ext uri="{BB962C8B-B14F-4D97-AF65-F5344CB8AC3E}">
        <p14:creationId xmlns:p14="http://schemas.microsoft.com/office/powerpoint/2010/main" val="169946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52356-1993-7D27-9EC4-1BE484A55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5DA985-57E4-6356-2D4C-EA6130DFE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D82FBE-AFB8-AEA8-77F1-7E41B311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8FDB06-4E7D-C671-A4CE-03417C2F6C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9AB473E-2966-70CD-9B07-624D0F06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0E84A2-5859-9CC5-C44D-D2D80502EFF9}"/>
              </a:ext>
            </a:extLst>
          </p:cNvPr>
          <p:cNvSpPr txBox="1"/>
          <p:nvPr/>
        </p:nvSpPr>
        <p:spPr>
          <a:xfrm>
            <a:off x="2068513" y="1831133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b="1" cap="none" spc="0" dirty="0">
                <a:ln/>
                <a:solidFill>
                  <a:schemeClr val="accent4"/>
                </a:solidFill>
                <a:effectLst/>
              </a:rPr>
              <a:t>Q&amp;A</a:t>
            </a:r>
            <a:endParaRPr lang="en-CN" sz="80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492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DDBD-D7AC-C8BB-4694-D8B6BC8FF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E553F5CD-2699-DF60-92FF-73C4F865C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37" y="523155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Dynamic Graph Visualization</a:t>
            </a:r>
            <a:endParaRPr lang="en-US" sz="2400" dirty="0">
              <a:effectLst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548C8F8-57FD-65C5-90D9-CDC4E5EBA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128" y="962108"/>
            <a:ext cx="6432604" cy="3602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</a:rPr>
              <a:t>E</a:t>
            </a:r>
            <a:r>
              <a:rPr lang="en-US" sz="1800" dirty="0">
                <a:effectLst/>
                <a:latin typeface="Calibri" panose="020F0502020204030204" pitchFamily="34" charset="0"/>
              </a:rPr>
              <a:t>volution of relationships between entities.</a:t>
            </a:r>
          </a:p>
          <a:p>
            <a:pPr lvl="3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  <a:spcAft>
                <a:spcPts val="60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  <a:spcAft>
                <a:spcPts val="60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Temporal graph used to store the event between entities.</a:t>
            </a:r>
          </a:p>
          <a:p>
            <a:pPr lvl="3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  <a:spcAft>
                <a:spcPts val="60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800" dirty="0"/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endParaRPr lang="en-CN" sz="1400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56816595-C89B-4510-6FF4-68E72B705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7D3FD0E-44D6-88D4-7228-06AE83C3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9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47840-14A5-2B29-CB5B-A968CBB0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B151837D-B012-0B76-B81B-AE998534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37" y="523155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Dynamic Graph Visualization Demo</a:t>
            </a:r>
            <a:endParaRPr lang="en-US" sz="2400" dirty="0">
              <a:effectLst/>
            </a:endParaRPr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513FEFD7-A766-834D-C8CD-F286679B9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E202C41-6322-C64A-442F-1082191A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pic>
        <p:nvPicPr>
          <p:cNvPr id="8" name="rugby.mov">
            <a:hlinkClick r:id="" action="ppaction://media"/>
            <a:extLst>
              <a:ext uri="{FF2B5EF4-FFF2-40B4-BE49-F238E27FC236}">
                <a16:creationId xmlns:a16="http://schemas.microsoft.com/office/drawing/2014/main" id="{72A1F7BA-2CCA-33B0-0591-E33EA6B3F3CA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6050" y="1634700"/>
            <a:ext cx="4336164" cy="29337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3869A7-FA9A-EB28-C9CD-1E49691B006F}"/>
              </a:ext>
            </a:extLst>
          </p:cNvPr>
          <p:cNvSpPr txBox="1"/>
          <p:nvPr/>
        </p:nvSpPr>
        <p:spPr>
          <a:xfrm>
            <a:off x="-319596" y="1058700"/>
            <a:ext cx="6312023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Rugby teams' competition network </a:t>
            </a:r>
          </a:p>
        </p:txBody>
      </p:sp>
    </p:spTree>
    <p:extLst>
      <p:ext uri="{BB962C8B-B14F-4D97-AF65-F5344CB8AC3E}">
        <p14:creationId xmlns:p14="http://schemas.microsoft.com/office/powerpoint/2010/main" val="2496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F043D-97EA-7F51-3744-26BB34371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C6D99B94-E191-EFF5-CC65-CC1C4F19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37" y="523155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Dynamic Graph Approaches</a:t>
            </a:r>
            <a:endParaRPr lang="en-US" sz="2400" dirty="0">
              <a:effectLst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2EA7FFF-EAFB-1C6F-5D77-9F02B6167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128" y="962108"/>
            <a:ext cx="4813086" cy="3602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effectLst/>
                <a:latin typeface="Calibri" panose="020F0502020204030204" pitchFamily="34" charset="0"/>
              </a:rPr>
              <a:t>Time-sliced Graph</a:t>
            </a:r>
          </a:p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2000" dirty="0">
              <a:effectLst/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</a:rPr>
              <a:t>Static graph in every snapshot</a:t>
            </a:r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000" dirty="0"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Advantage on </a:t>
            </a:r>
            <a:r>
              <a:rPr lang="en-US" sz="1800" dirty="0">
                <a:latin typeface="Calibri" panose="020F0502020204030204" pitchFamily="34" charset="0"/>
              </a:rPr>
              <a:t>s</a:t>
            </a:r>
            <a:r>
              <a:rPr lang="en-US" sz="1800" dirty="0">
                <a:effectLst/>
                <a:latin typeface="Calibri" panose="020F0502020204030204" pitchFamily="34" charset="0"/>
              </a:rPr>
              <a:t>tructured </a:t>
            </a:r>
            <a:r>
              <a:rPr lang="en-US" sz="1800" dirty="0">
                <a:latin typeface="Calibri" panose="020F0502020204030204" pitchFamily="34" charset="0"/>
              </a:rPr>
              <a:t>d</a:t>
            </a:r>
            <a:r>
              <a:rPr lang="en-US" sz="1800" dirty="0">
                <a:effectLst/>
                <a:latin typeface="Calibri" panose="020F0502020204030204" pitchFamily="34" charset="0"/>
              </a:rPr>
              <a:t>ata---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Vandebunt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000" dirty="0">
              <a:effectLst/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Loss information for potential events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000" dirty="0"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Difficult to decide the slices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Calibri" panose="020F0502020204030204" pitchFamily="34" charset="0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endParaRPr lang="en-US" sz="1800" dirty="0"/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endParaRPr lang="en-CN" sz="1400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0822894D-E688-327C-E584-C312E7BF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CFBC450-9CC5-39C7-370B-B9BAC766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pic>
        <p:nvPicPr>
          <p:cNvPr id="3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76BB95F7-127F-89DB-721A-51AA3F9AF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28" y="1644184"/>
            <a:ext cx="3256144" cy="185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4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C7FAC-6474-2185-7998-A0E60DA9C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03EC26FF-F938-1A8F-464D-3CCA476B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37" y="523155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Dynamic Graph Approaches</a:t>
            </a:r>
            <a:endParaRPr lang="en-US" sz="2400" dirty="0">
              <a:effectLst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547585A-02D5-9D2A-211F-00A8C9967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128" y="962108"/>
            <a:ext cx="4688730" cy="3602578"/>
          </a:xfrm>
        </p:spPr>
        <p:txBody>
          <a:bodyPr>
            <a:normAutofit/>
          </a:bodyPr>
          <a:lstStyle/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800" dirty="0">
              <a:latin typeface="Calibri" panose="020F0502020204030204" pitchFamily="34" charset="0"/>
            </a:endParaRPr>
          </a:p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Integrated Diagram</a:t>
            </a:r>
          </a:p>
          <a:p>
            <a:pPr lvl="3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/>
              <a:t>Convert time to distance in 3D Space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800" dirty="0"/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/>
              <a:t>Preserve all the details of temporal network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/>
              <a:t>Difficult in data volume and computation complexity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800" dirty="0"/>
          </a:p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800" dirty="0"/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endParaRPr lang="en-US" sz="1800" dirty="0"/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endParaRPr lang="en-CN" sz="1400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02322216-1E15-E12A-4F47-DA25C149D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789E32C-687D-C345-8C4A-8BA060B8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pic>
        <p:nvPicPr>
          <p:cNvPr id="5" name="Picture 4" descr="A graph of a function and time&#10;&#10;AI-generated content may be incorrect.">
            <a:extLst>
              <a:ext uri="{FF2B5EF4-FFF2-40B4-BE49-F238E27FC236}">
                <a16:creationId xmlns:a16="http://schemas.microsoft.com/office/drawing/2014/main" id="{4F5C8B76-0E20-19AA-42F7-DCCC73456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858" y="1255393"/>
            <a:ext cx="37084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0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59BCE-E922-23F6-31B1-EEB3D95C2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F642F2D9-DF61-BEFD-1346-CCA8B470B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37" y="523155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Dynamic Graph Computation</a:t>
            </a:r>
            <a:endParaRPr lang="en-US" sz="2400" dirty="0">
              <a:effectLst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2B6EF73-826E-5758-B799-0B20D2445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128" y="962108"/>
            <a:ext cx="4688730" cy="3602578"/>
          </a:xfrm>
        </p:spPr>
        <p:txBody>
          <a:bodyPr>
            <a:normAutofit/>
          </a:bodyPr>
          <a:lstStyle/>
          <a:p>
            <a:pPr lvl="3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Force-directed algorithm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/>
              <a:t>Node Repulsion</a:t>
            </a:r>
          </a:p>
          <a:p>
            <a:pPr marL="361950" lvl="4" indent="0">
              <a:spcAft>
                <a:spcPts val="600"/>
              </a:spcAft>
              <a:buNone/>
            </a:pPr>
            <a:endParaRPr lang="en-US" sz="1800" dirty="0"/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800" dirty="0"/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800" dirty="0"/>
          </a:p>
          <a:p>
            <a:pPr lvl="4">
              <a:lnSpc>
                <a:spcPct val="90000"/>
              </a:lnSpc>
              <a:spcAft>
                <a:spcPts val="600"/>
              </a:spcAft>
            </a:pPr>
            <a:r>
              <a:rPr lang="en-US" sz="1800" dirty="0"/>
              <a:t>Edge Attraction</a:t>
            </a:r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lvl="4">
              <a:lnSpc>
                <a:spcPct val="90000"/>
              </a:lnSpc>
              <a:spcAft>
                <a:spcPts val="600"/>
              </a:spcAft>
            </a:pPr>
            <a:endParaRPr lang="en-US" sz="1800" dirty="0"/>
          </a:p>
          <a:p>
            <a:pPr marL="179025" lvl="3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1800" dirty="0"/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endParaRPr lang="en-US" sz="1800" dirty="0"/>
          </a:p>
          <a:p>
            <a:pPr marL="644525" lvl="4" indent="-285750">
              <a:lnSpc>
                <a:spcPct val="90000"/>
              </a:lnSpc>
              <a:spcAft>
                <a:spcPts val="600"/>
              </a:spcAft>
            </a:pPr>
            <a:endParaRPr lang="en-CN" sz="1800" dirty="0"/>
          </a:p>
          <a:p>
            <a:pPr marL="361950" lvl="4" indent="0">
              <a:lnSpc>
                <a:spcPct val="90000"/>
              </a:lnSpc>
              <a:spcAft>
                <a:spcPts val="600"/>
              </a:spcAft>
              <a:buNone/>
            </a:pPr>
            <a:endParaRPr lang="en-CN" sz="1400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0A20C505-DF0B-C907-4804-2D259A30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72C998-1495-BEAC-4999-852FDD4F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4CEB7-5AB7-38AF-D767-56AAB549D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933" y="754602"/>
            <a:ext cx="2877407" cy="38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D4EB-5BA7-97BF-0AB9-BA52923D3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8B7F7E-2161-D9E1-EFDD-5E77FC38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B65E08A-4469-C835-8C6A-962E37F4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575988E-D28C-917E-15E5-0FD977825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6516618" cy="539038"/>
          </a:xfrm>
        </p:spPr>
        <p:txBody>
          <a:bodyPr/>
          <a:lstStyle/>
          <a:p>
            <a:r>
              <a:rPr lang="en-GB" sz="2400" b="1" dirty="0"/>
              <a:t>Dataset</a:t>
            </a:r>
          </a:p>
        </p:txBody>
      </p:sp>
      <p:sp>
        <p:nvSpPr>
          <p:cNvPr id="4" name="Tijdelijke aanduiding voor inhoud 14">
            <a:extLst>
              <a:ext uri="{FF2B5EF4-FFF2-40B4-BE49-F238E27FC236}">
                <a16:creationId xmlns:a16="http://schemas.microsoft.com/office/drawing/2014/main" id="{44C74E1C-106F-2303-F194-A1B7F44E5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0199" y="948376"/>
            <a:ext cx="6432851" cy="2933700"/>
          </a:xfrm>
        </p:spPr>
        <p:txBody>
          <a:bodyPr>
            <a:normAutofit lnSpcReduction="10000"/>
          </a:bodyPr>
          <a:lstStyle/>
          <a:p>
            <a:pPr lvl="2">
              <a:spcAft>
                <a:spcPts val="600"/>
              </a:spcAft>
            </a:pPr>
            <a:r>
              <a:rPr lang="en-GB" sz="1950" dirty="0" err="1"/>
              <a:t>Vandubent</a:t>
            </a:r>
            <a:r>
              <a:rPr lang="en-GB" sz="1950" dirty="0"/>
              <a:t>: </a:t>
            </a:r>
            <a:r>
              <a:rPr lang="en-GB" sz="1600" dirty="0"/>
              <a:t>Student relationship on 7 different timeframe</a:t>
            </a:r>
          </a:p>
          <a:p>
            <a:pPr lvl="3">
              <a:spcAft>
                <a:spcPts val="600"/>
              </a:spcAft>
            </a:pPr>
            <a:r>
              <a:rPr lang="en-GB" sz="1600" dirty="0"/>
              <a:t>Time-sliced</a:t>
            </a:r>
          </a:p>
          <a:p>
            <a:pPr lvl="3">
              <a:spcAft>
                <a:spcPts val="600"/>
              </a:spcAft>
            </a:pPr>
            <a:r>
              <a:rPr lang="en-GB" sz="1600" dirty="0"/>
              <a:t>32 nodes and 49 connections</a:t>
            </a:r>
            <a:endParaRPr lang="en-GB" sz="1950" dirty="0"/>
          </a:p>
          <a:p>
            <a:pPr lvl="2">
              <a:spcAft>
                <a:spcPts val="600"/>
              </a:spcAft>
            </a:pPr>
            <a:r>
              <a:rPr lang="en-US" sz="1950" dirty="0"/>
              <a:t>Rugby: </a:t>
            </a:r>
            <a:r>
              <a:rPr lang="en-US" sz="1600" dirty="0"/>
              <a:t>Rugby football teams competition news on Twitter(X) over a year</a:t>
            </a:r>
            <a:endParaRPr lang="en-US" sz="1950" dirty="0"/>
          </a:p>
          <a:p>
            <a:pPr lvl="3">
              <a:spcAft>
                <a:spcPts val="600"/>
              </a:spcAft>
            </a:pPr>
            <a:r>
              <a:rPr lang="en-GB" sz="1600" dirty="0" err="1"/>
              <a:t>Continous</a:t>
            </a:r>
            <a:endParaRPr lang="en-GB" sz="1600" dirty="0"/>
          </a:p>
          <a:p>
            <a:pPr lvl="3">
              <a:spcAft>
                <a:spcPts val="600"/>
              </a:spcAft>
            </a:pPr>
            <a:r>
              <a:rPr lang="en-GB" sz="1600" dirty="0"/>
              <a:t>12 nodes and 888 connections(merged repeated news)</a:t>
            </a:r>
            <a:endParaRPr lang="en-US" sz="2000" dirty="0">
              <a:solidFill>
                <a:srgbClr val="000000"/>
              </a:solidFill>
              <a:latin typeface="-webkit-standard"/>
            </a:endParaRPr>
          </a:p>
          <a:p>
            <a:pPr lvl="2">
              <a:spcAft>
                <a:spcPts val="600"/>
              </a:spcAft>
            </a:pPr>
            <a:r>
              <a:rPr lang="en-GB" sz="1950" dirty="0"/>
              <a:t>Dialog: </a:t>
            </a:r>
            <a:r>
              <a:rPr lang="en-GB" sz="1600" dirty="0"/>
              <a:t>Dialog from all chapters of book “Pride and Prejudice”</a:t>
            </a:r>
          </a:p>
          <a:p>
            <a:pPr lvl="3">
              <a:spcAft>
                <a:spcPts val="600"/>
              </a:spcAft>
            </a:pPr>
            <a:r>
              <a:rPr lang="en-GB" sz="1600" dirty="0" err="1"/>
              <a:t>Continous</a:t>
            </a:r>
            <a:endParaRPr lang="en-GB" sz="1600" dirty="0"/>
          </a:p>
          <a:p>
            <a:pPr lvl="3">
              <a:spcAft>
                <a:spcPts val="600"/>
              </a:spcAft>
            </a:pPr>
            <a:r>
              <a:rPr lang="en-GB" sz="1600" dirty="0"/>
              <a:t>118 nodes and 3481 connections</a:t>
            </a:r>
          </a:p>
        </p:txBody>
      </p:sp>
    </p:spTree>
    <p:extLst>
      <p:ext uri="{BB962C8B-B14F-4D97-AF65-F5344CB8AC3E}">
        <p14:creationId xmlns:p14="http://schemas.microsoft.com/office/powerpoint/2010/main" val="38460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E42A9-6CD5-A2BE-4DA3-B273AC286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2CD773-D1DA-E127-05C3-7886B1D9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F159A25-1C01-E6E3-ABEE-EE119982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5580E36-B7E6-AC4A-4E48-06E9F9EF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6516618" cy="539038"/>
          </a:xfrm>
        </p:spPr>
        <p:txBody>
          <a:bodyPr/>
          <a:lstStyle/>
          <a:p>
            <a:r>
              <a:rPr lang="en-GB" sz="2400" b="1" dirty="0"/>
              <a:t>Force-based Algorithms</a:t>
            </a:r>
          </a:p>
        </p:txBody>
      </p:sp>
      <p:sp>
        <p:nvSpPr>
          <p:cNvPr id="4" name="Tijdelijke aanduiding voor inhoud 14">
            <a:extLst>
              <a:ext uri="{FF2B5EF4-FFF2-40B4-BE49-F238E27FC236}">
                <a16:creationId xmlns:a16="http://schemas.microsoft.com/office/drawing/2014/main" id="{753B0AB7-4B45-359A-1698-5EDE503C3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0199" y="948376"/>
            <a:ext cx="6090945" cy="3353280"/>
          </a:xfrm>
        </p:spPr>
        <p:txBody>
          <a:bodyPr>
            <a:normAutofit/>
          </a:bodyPr>
          <a:lstStyle/>
          <a:p>
            <a:pPr lvl="2">
              <a:spcAft>
                <a:spcPts val="600"/>
              </a:spcAft>
            </a:pPr>
            <a:r>
              <a:rPr lang="en-GB" sz="1950" dirty="0"/>
              <a:t>Gravity</a:t>
            </a:r>
          </a:p>
          <a:p>
            <a:pPr lvl="3">
              <a:spcAft>
                <a:spcPts val="600"/>
              </a:spcAft>
            </a:pPr>
            <a:r>
              <a:rPr lang="en-GB" sz="1600" dirty="0"/>
              <a:t>compact drawing of node trajectories</a:t>
            </a:r>
          </a:p>
          <a:p>
            <a:pPr lvl="2">
              <a:spcAft>
                <a:spcPts val="600"/>
              </a:spcAft>
            </a:pPr>
            <a:r>
              <a:rPr lang="en-US" sz="1950" dirty="0"/>
              <a:t>Time Straightening </a:t>
            </a:r>
          </a:p>
          <a:p>
            <a:pPr lvl="3">
              <a:spcAft>
                <a:spcPts val="600"/>
              </a:spcAft>
            </a:pPr>
            <a:r>
              <a:rPr lang="en-US" sz="1600" dirty="0">
                <a:effectLst/>
                <a:latin typeface="URWPalladioL"/>
              </a:rPr>
              <a:t>smooths node trajectories, reducing node movements over time </a:t>
            </a:r>
            <a:endParaRPr lang="en-US" sz="1600" dirty="0">
              <a:solidFill>
                <a:srgbClr val="000000"/>
              </a:solidFill>
              <a:latin typeface="-webkit-standard"/>
            </a:endParaRPr>
          </a:p>
          <a:p>
            <a:pPr lvl="2">
              <a:spcAft>
                <a:spcPts val="600"/>
              </a:spcAft>
            </a:pPr>
            <a:r>
              <a:rPr lang="en-GB" sz="1950" dirty="0"/>
              <a:t>Edge Attraction</a:t>
            </a:r>
          </a:p>
          <a:p>
            <a:pPr lvl="3">
              <a:spcAft>
                <a:spcPts val="600"/>
              </a:spcAft>
            </a:pPr>
            <a:r>
              <a:rPr lang="en-GB" sz="1600" dirty="0"/>
              <a:t>attractive force pulls trajectories that are linked by an edge closer to each other</a:t>
            </a:r>
          </a:p>
          <a:p>
            <a:pPr lvl="2">
              <a:spcAft>
                <a:spcPts val="600"/>
              </a:spcAft>
            </a:pPr>
            <a:r>
              <a:rPr lang="en-GB" sz="1950" dirty="0"/>
              <a:t>Node Repulsion</a:t>
            </a:r>
          </a:p>
          <a:p>
            <a:pPr lvl="3">
              <a:spcAft>
                <a:spcPts val="600"/>
              </a:spcAft>
            </a:pPr>
            <a:r>
              <a:rPr lang="en-GB" sz="1600" dirty="0"/>
              <a:t>force repels trajectories from each other</a:t>
            </a:r>
          </a:p>
        </p:txBody>
      </p:sp>
    </p:spTree>
    <p:extLst>
      <p:ext uri="{BB962C8B-B14F-4D97-AF65-F5344CB8AC3E}">
        <p14:creationId xmlns:p14="http://schemas.microsoft.com/office/powerpoint/2010/main" val="410025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CA924-D520-43C4-3A45-3B2C4FD42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93E391E-AC6D-A4DC-AFD0-C525F8D19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AE561E6-B01C-2887-D2AA-882E32E5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9749B10A-B087-C228-9220-570AB25BF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6516618" cy="539038"/>
          </a:xfrm>
        </p:spPr>
        <p:txBody>
          <a:bodyPr/>
          <a:lstStyle/>
          <a:p>
            <a:r>
              <a:rPr lang="en-GB" sz="2400" b="1" dirty="0"/>
              <a:t>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jdelijke aanduiding voor inhoud 14">
                <a:extLst>
                  <a:ext uri="{FF2B5EF4-FFF2-40B4-BE49-F238E27FC236}">
                    <a16:creationId xmlns:a16="http://schemas.microsoft.com/office/drawing/2014/main" id="{6E274C13-2B2D-CE75-07BF-A0BD7DBAB4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0199" y="948376"/>
                <a:ext cx="6090945" cy="3353280"/>
              </a:xfrm>
            </p:spPr>
            <p:txBody>
              <a:bodyPr>
                <a:normAutofit/>
              </a:bodyPr>
              <a:lstStyle/>
              <a:p>
                <a:pPr lvl="2">
                  <a:spcAft>
                    <a:spcPts val="600"/>
                  </a:spcAft>
                </a:pPr>
                <a:r>
                  <a:rPr lang="en-GB" sz="1950" dirty="0"/>
                  <a:t>High Computation Complexity of Node Repulsion</a:t>
                </a:r>
              </a:p>
              <a:p>
                <a:pPr lvl="3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1600" dirty="0"/>
                  <a:t> for b bents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en-US" sz="1950" dirty="0"/>
                  <a:t>Hyperparameter Tuning</a:t>
                </a:r>
              </a:p>
              <a:p>
                <a:pPr lvl="3">
                  <a:spcAft>
                    <a:spcPts val="600"/>
                  </a:spcAft>
                </a:pPr>
                <a:r>
                  <a:rPr lang="en-US" sz="1600" dirty="0">
                    <a:latin typeface="URWPalladioL"/>
                  </a:rPr>
                  <a:t>Time-Space conversion factor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1600" dirty="0">
                  <a:solidFill>
                    <a:srgbClr val="000000"/>
                  </a:solidFill>
                  <a:latin typeface="-webkit-standard"/>
                </a:endParaRPr>
              </a:p>
              <a:p>
                <a:pPr lvl="3">
                  <a:spcAft>
                    <a:spcPts val="600"/>
                  </a:spcAft>
                </a:pPr>
                <a:r>
                  <a:rPr lang="en-US" sz="1600" dirty="0">
                    <a:solidFill>
                      <a:srgbClr val="000000"/>
                    </a:solidFill>
                    <a:latin typeface="-webkit-standard"/>
                  </a:rPr>
                  <a:t>Desired Distance between nodes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1600" dirty="0">
                  <a:solidFill>
                    <a:srgbClr val="000000"/>
                  </a:solidFill>
                  <a:latin typeface="-webkit-standard"/>
                  <a:ea typeface="Cambria Math" panose="02040503050406030204" pitchFamily="18" charset="0"/>
                </a:endParaRPr>
              </a:p>
              <a:p>
                <a:pPr lvl="2">
                  <a:spcAft>
                    <a:spcPts val="600"/>
                  </a:spcAft>
                </a:pPr>
                <a:r>
                  <a:rPr lang="en-GB" sz="1950" dirty="0"/>
                  <a:t>Initial Replacement</a:t>
                </a:r>
              </a:p>
              <a:p>
                <a:pPr lvl="3">
                  <a:spcAft>
                    <a:spcPts val="600"/>
                  </a:spcAft>
                </a:pPr>
                <a:r>
                  <a:rPr lang="en-GB" sz="1600" dirty="0"/>
                  <a:t>Preventing large movement at the begin and end time</a:t>
                </a:r>
              </a:p>
            </p:txBody>
          </p:sp>
        </mc:Choice>
        <mc:Fallback xmlns="">
          <p:sp>
            <p:nvSpPr>
              <p:cNvPr id="4" name="Tijdelijke aanduiding voor inhoud 14">
                <a:extLst>
                  <a:ext uri="{FF2B5EF4-FFF2-40B4-BE49-F238E27FC236}">
                    <a16:creationId xmlns:a16="http://schemas.microsoft.com/office/drawing/2014/main" id="{6E274C13-2B2D-CE75-07BF-A0BD7DBAB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0199" y="948376"/>
                <a:ext cx="6090945" cy="3353280"/>
              </a:xfrm>
              <a:blipFill>
                <a:blip r:embed="rId3"/>
                <a:stretch>
                  <a:fillRect l="-2287" t="-22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18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TUe_16x9 (2)</Template>
  <TotalTime>5342</TotalTime>
  <Words>356</Words>
  <Application>Microsoft Macintosh PowerPoint</Application>
  <PresentationFormat>On-screen Show (16:9)</PresentationFormat>
  <Paragraphs>123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-webkit-standard</vt:lpstr>
      <vt:lpstr>URWPalladioL</vt:lpstr>
      <vt:lpstr>Arial</vt:lpstr>
      <vt:lpstr>Calibri</vt:lpstr>
      <vt:lpstr>Cambria Math</vt:lpstr>
      <vt:lpstr>Kantoorthema</vt:lpstr>
      <vt:lpstr>Dynamic Graph Visualization on WebGL</vt:lpstr>
      <vt:lpstr>Dynamic Graph Visualization</vt:lpstr>
      <vt:lpstr>Dynamic Graph Visualization Demo</vt:lpstr>
      <vt:lpstr>Dynamic Graph Approaches</vt:lpstr>
      <vt:lpstr>Dynamic Graph Approaches</vt:lpstr>
      <vt:lpstr>Dynamic Graph Computation</vt:lpstr>
      <vt:lpstr>Dataset</vt:lpstr>
      <vt:lpstr>Force-based Algorithms</vt:lpstr>
      <vt:lpstr>Challenges</vt:lpstr>
      <vt:lpstr>Improvement</vt:lpstr>
      <vt:lpstr>Visualization---Time-Space Cube</vt:lpstr>
      <vt:lpstr>Experiment</vt:lpstr>
      <vt:lpstr>PowerPoint Presentation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Ven, I.M.J. van de</dc:creator>
  <cp:lastModifiedBy>Li, Guangyu</cp:lastModifiedBy>
  <cp:revision>28</cp:revision>
  <dcterms:created xsi:type="dcterms:W3CDTF">2019-11-27T15:26:32Z</dcterms:created>
  <dcterms:modified xsi:type="dcterms:W3CDTF">2025-03-20T11:38:16Z</dcterms:modified>
</cp:coreProperties>
</file>